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4" r:id="rId3"/>
    <p:sldId id="269" r:id="rId4"/>
    <p:sldId id="271" r:id="rId5"/>
    <p:sldId id="272" r:id="rId6"/>
    <p:sldId id="267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C514"/>
    <a:srgbClr val="006E8A"/>
    <a:srgbClr val="0B395A"/>
    <a:srgbClr val="E3E7EF"/>
    <a:srgbClr val="BE9226"/>
    <a:srgbClr val="5F5F5F"/>
    <a:srgbClr val="000000"/>
    <a:srgbClr val="F5DE73"/>
    <a:srgbClr val="AD9D52"/>
    <a:srgbClr val="75A0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38"/>
    <p:restoredTop sz="94666"/>
  </p:normalViewPr>
  <p:slideViewPr>
    <p:cSldViewPr snapToGrid="0" snapToObjects="1">
      <p:cViewPr>
        <p:scale>
          <a:sx n="90" d="100"/>
          <a:sy n="90" d="100"/>
        </p:scale>
        <p:origin x="89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tiff>
</file>

<file path=ppt/media/image2.tiff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0F2904D-BEFB-0B40-BA42-0486A87CA8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BAC086D-2BEE-0D48-A977-70FDF6FBC5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Cliquez pour 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BE5817D-8684-1540-917D-26BF28497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5F00E8-0619-B647-A674-92541482C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F57DC64-4EF2-D345-BB24-DAFC32AA3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84573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97778E-77A6-404B-9557-EFDFB2F4A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D6CC14F-1B76-2F49-B5C8-6125D532BF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3455F5-505C-1E45-8084-BF8C67CCD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AA8C37-4826-6C4F-9A13-F1F6DB6A7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DFB5EA6-FDB6-174B-A9B3-8E920F109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3115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856F3100-3458-3843-9755-9E66A53313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2F9E0DE-A9F3-5B4E-B4CE-49324A0D84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1E1FBCE-856E-514E-A68A-94ECB56AD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8FE53B-953E-FD40-84C2-050A465A7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177B5C8-8BE7-2D46-8CBD-8D6DE5FCD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9692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9971494-92D1-2E48-8B79-8E757F832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C123376-45BE-B042-9050-10D23ADC1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0916D1-2CE4-D54D-8AB0-F9E8D5EBC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E5F6269-F89E-A647-B903-A17BA1102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50E375-6F8E-CC4E-BC20-37D79E52B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3358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CC2953-577B-944F-90F0-D51614A80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C1675CC-1C68-4C4A-807D-788F6E0838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058E3F-A799-214D-8766-AE186AA3A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695EC4-9BE2-434D-804D-96A1FEF15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8BE2A4-9CF6-1447-99BE-F91799218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2794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85035B-8A14-8F4B-9161-6D4A5C864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C640B47-2AAB-F44A-B7E7-2580326FDE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9CA4EFB-006F-3F4B-B9A8-C272D8013E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53B7C11-33BB-3B4E-A544-4E403F2CE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3E80347-7C77-0C40-911F-3BE597FC2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D753D72-4032-F74D-A5EF-22D07794E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82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266896-493E-E84A-892F-EDA7DF432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4008F42-AE1B-0946-994B-57BDA6868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EA1E388-0515-1A45-91F9-562706709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15D0131-9B35-1648-9E61-655D54A5CB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EB5B9A0-2DAA-F545-A7AB-0BEADEBA72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A054EE6-50DA-8342-AF41-482885ABB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C752A652-6632-814A-9993-734B66FDB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D2795F2-4F01-B446-9C05-4758FD10E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6399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D83986-1A04-6649-8026-6E3C24F2C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413D233-A27E-0C4D-88B5-28D24CDD6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C5E84DC-11F9-2546-8535-A51250F1A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AF2AEF0-3DDA-FB46-8502-D18351DBA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4839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B030BAAF-B7A5-D646-B98F-7CC0E8393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D754BF9-94B1-664E-8944-F8CE55267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053DD48-3E67-F94F-9DE2-6F92462AA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9325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1DDAB9-E868-9E44-A4F2-82BEE25D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ED50A43-2A1A-FC41-9ED1-E100D26D9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B0D615B-ABF6-F34E-82DA-492011F2D6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E8493CC-C446-C248-8384-1D10A9BED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6D728C8-FEC2-E74A-864E-06EB81617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7EA3E4D-7BD4-0F48-8BF2-A2312601F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1242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2A3FE3-DF00-9247-9063-D512771E4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e l’image 2">
            <a:extLst>
              <a:ext uri="{FF2B5EF4-FFF2-40B4-BE49-F238E27FC236}">
                <a16:creationId xmlns:a16="http://schemas.microsoft.com/office/drawing/2014/main" id="{A56742C0-A4F7-514C-87CF-1AA786F986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49C511B-5990-EB44-A2D4-A4F7BF61B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723435F-BB3B-844F-A771-10574A601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81F084E-630C-9141-8E7F-A51742CD6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6783625-6DA5-2942-A60D-F97FA7965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3154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6B06ECB-5661-8A43-A12C-93D14586D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E934E0F-A0ED-C143-8AB5-99DA2CD491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6DB45C3-C9E2-B240-9D04-0B942B6CDD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2F8794-A592-4647-B7D0-72A5D90886C9}" type="datetimeFigureOut">
              <a:rPr lang="fr-FR" smtClean="0"/>
              <a:t>21/01/2018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ACE2AD-8FA3-6C46-B943-C271AA4B23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CB13DEB-AA1A-8146-B044-DB46795CAA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B0578-1731-4546-8F37-9475D378E09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170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2E5EF749-036B-5C4C-8B5F-4A848FFD3C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11" r="6111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342628B2-6091-1443-B374-674DBDE00500}"/>
              </a:ext>
            </a:extLst>
          </p:cNvPr>
          <p:cNvSpPr txBox="1"/>
          <p:nvPr/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rgbClr val="000000">
              <a:alpha val="9804"/>
            </a:srgbClr>
          </a:solidFill>
        </p:spPr>
        <p:txBody>
          <a:bodyPr wrap="square" rtlCol="0">
            <a:noAutofit/>
          </a:bodyPr>
          <a:lstStyle/>
          <a:p>
            <a:r>
              <a:rPr lang="fr-FR" sz="8000" b="1" dirty="0">
                <a:solidFill>
                  <a:srgbClr val="00A8D7"/>
                </a:solidFill>
                <a:latin typeface="Helvetica" pitchFamily="2" charset="0"/>
              </a:rPr>
              <a:t>	</a:t>
            </a:r>
          </a:p>
          <a:p>
            <a:endParaRPr lang="fr-FR" sz="8000" b="1" dirty="0">
              <a:solidFill>
                <a:srgbClr val="00A8D7"/>
              </a:solidFill>
              <a:latin typeface="Helvetica" pitchFamily="2" charset="0"/>
            </a:endParaRPr>
          </a:p>
          <a:p>
            <a:r>
              <a:rPr lang="fr-FR" sz="8000" b="1" dirty="0">
                <a:solidFill>
                  <a:srgbClr val="00A8D7"/>
                </a:solidFill>
                <a:latin typeface="Helvetica" pitchFamily="2" charset="0"/>
              </a:rPr>
              <a:t>	</a:t>
            </a:r>
            <a:r>
              <a:rPr lang="fr-FR" sz="8000" b="1" dirty="0">
                <a:ln>
                  <a:solidFill>
                    <a:srgbClr val="006E8A"/>
                  </a:solidFill>
                </a:ln>
                <a:solidFill>
                  <a:srgbClr val="00A8D7"/>
                </a:solidFill>
                <a:latin typeface="Helvetica" pitchFamily="2" charset="0"/>
              </a:rPr>
              <a:t>THE</a:t>
            </a:r>
          </a:p>
          <a:p>
            <a:r>
              <a:rPr lang="fr-FR" sz="8000" b="1" dirty="0">
                <a:ln>
                  <a:solidFill>
                    <a:srgbClr val="006E8A"/>
                  </a:solidFill>
                </a:ln>
                <a:solidFill>
                  <a:srgbClr val="00A8D7"/>
                </a:solidFill>
                <a:latin typeface="Helvetica" pitchFamily="2" charset="0"/>
              </a:rPr>
              <a:t>	CREATININE</a:t>
            </a:r>
          </a:p>
          <a:p>
            <a:r>
              <a:rPr lang="fr-FR" sz="8000" b="1" dirty="0">
                <a:solidFill>
                  <a:srgbClr val="F5D735"/>
                </a:solidFill>
                <a:latin typeface="Helvetica" pitchFamily="2" charset="0"/>
              </a:rPr>
              <a:t>	</a:t>
            </a:r>
            <a:r>
              <a:rPr lang="fr-FR" sz="8000" b="1" dirty="0">
                <a:ln>
                  <a:solidFill>
                    <a:srgbClr val="BE9226"/>
                  </a:solidFill>
                </a:ln>
                <a:solidFill>
                  <a:srgbClr val="F5D735"/>
                </a:solidFill>
                <a:latin typeface="Helvetica" pitchFamily="2" charset="0"/>
              </a:rPr>
              <a:t>FORECAST</a:t>
            </a:r>
          </a:p>
        </p:txBody>
      </p:sp>
    </p:spTree>
    <p:extLst>
      <p:ext uri="{BB962C8B-B14F-4D97-AF65-F5344CB8AC3E}">
        <p14:creationId xmlns:p14="http://schemas.microsoft.com/office/powerpoint/2010/main" val="1072096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199F2C0-B636-B641-AC18-2CBB5187AC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7156" b="21586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5730708E-DE2A-2742-BB97-F6CF577FE5D4}"/>
              </a:ext>
            </a:extLst>
          </p:cNvPr>
          <p:cNvSpPr txBox="1"/>
          <p:nvPr/>
        </p:nvSpPr>
        <p:spPr>
          <a:xfrm>
            <a:off x="317397" y="485760"/>
            <a:ext cx="2800767" cy="3724096"/>
          </a:xfrm>
          <a:prstGeom prst="rect">
            <a:avLst/>
          </a:prstGeom>
          <a:solidFill>
            <a:srgbClr val="000000">
              <a:alpha val="25882"/>
            </a:srgbClr>
          </a:solidFill>
        </p:spPr>
        <p:txBody>
          <a:bodyPr wrap="none" rtlCol="0">
            <a:spAutoFit/>
          </a:bodyPr>
          <a:lstStyle/>
          <a:p>
            <a:endParaRPr lang="fr-FR" sz="2000" b="1" dirty="0">
              <a:latin typeface="Helvetica" pitchFamily="2" charset="0"/>
            </a:endParaRPr>
          </a:p>
          <a:p>
            <a:r>
              <a:rPr lang="fr-FR" sz="5400" b="1" dirty="0" err="1">
                <a:solidFill>
                  <a:srgbClr val="FFFF00"/>
                </a:solidFill>
                <a:latin typeface="Helvetica" pitchFamily="2" charset="0"/>
              </a:rPr>
              <a:t>Monday</a:t>
            </a:r>
            <a:endParaRPr lang="fr-FR" sz="5400" b="1" dirty="0">
              <a:solidFill>
                <a:srgbClr val="FFFF00"/>
              </a:solidFill>
              <a:latin typeface="Helvetica" pitchFamily="2" charset="0"/>
            </a:endParaRPr>
          </a:p>
          <a:p>
            <a:endParaRPr lang="fr-FR" sz="5400" b="1" dirty="0">
              <a:latin typeface="Helvetica" pitchFamily="2" charset="0"/>
            </a:endParaRPr>
          </a:p>
          <a:p>
            <a:endParaRPr lang="fr-FR" sz="5400" b="1" dirty="0">
              <a:latin typeface="Helvetica" pitchFamily="2" charset="0"/>
            </a:endParaRPr>
          </a:p>
          <a:p>
            <a:endParaRPr lang="fr-FR" sz="5400" b="1" dirty="0">
              <a:latin typeface="Helvetica" pitchFamily="2" charset="0"/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E74976C1-260A-5E46-B474-0128E427301D}"/>
              </a:ext>
            </a:extLst>
          </p:cNvPr>
          <p:cNvSpPr txBox="1"/>
          <p:nvPr/>
        </p:nvSpPr>
        <p:spPr>
          <a:xfrm>
            <a:off x="4127429" y="485760"/>
            <a:ext cx="2942087" cy="3724096"/>
          </a:xfrm>
          <a:prstGeom prst="rect">
            <a:avLst/>
          </a:prstGeom>
          <a:solidFill>
            <a:srgbClr val="000000">
              <a:alpha val="25882"/>
            </a:srgbClr>
          </a:solidFill>
        </p:spPr>
        <p:txBody>
          <a:bodyPr wrap="none" rtlCol="0">
            <a:spAutoFit/>
          </a:bodyPr>
          <a:lstStyle/>
          <a:p>
            <a:endParaRPr lang="fr-FR" sz="2000" b="1" dirty="0">
              <a:latin typeface="Helvetica" pitchFamily="2" charset="0"/>
            </a:endParaRPr>
          </a:p>
          <a:p>
            <a:r>
              <a:rPr lang="fr-FR" sz="5400" b="1" dirty="0">
                <a:solidFill>
                  <a:srgbClr val="FFFF00"/>
                </a:solidFill>
                <a:latin typeface="Helvetica" pitchFamily="2" charset="0"/>
              </a:rPr>
              <a:t>Tuesday</a:t>
            </a:r>
          </a:p>
          <a:p>
            <a:endParaRPr lang="fr-FR" sz="5400" b="1" dirty="0">
              <a:latin typeface="Helvetica" pitchFamily="2" charset="0"/>
            </a:endParaRPr>
          </a:p>
          <a:p>
            <a:endParaRPr lang="fr-FR" sz="5400" b="1" dirty="0">
              <a:latin typeface="Helvetica" pitchFamily="2" charset="0"/>
            </a:endParaRPr>
          </a:p>
          <a:p>
            <a:endParaRPr lang="fr-FR" sz="5400" b="1" dirty="0">
              <a:latin typeface="Helvetica" pitchFamily="2" charset="0"/>
            </a:endParaRPr>
          </a:p>
        </p:txBody>
      </p:sp>
      <p:sp>
        <p:nvSpPr>
          <p:cNvPr id="12" name="Flèche vers la droite 11">
            <a:extLst>
              <a:ext uri="{FF2B5EF4-FFF2-40B4-BE49-F238E27FC236}">
                <a16:creationId xmlns:a16="http://schemas.microsoft.com/office/drawing/2014/main" id="{86836BE0-0D13-7045-9C4B-95AF46272DD7}"/>
              </a:ext>
            </a:extLst>
          </p:cNvPr>
          <p:cNvSpPr/>
          <p:nvPr/>
        </p:nvSpPr>
        <p:spPr>
          <a:xfrm>
            <a:off x="736535" y="2248719"/>
            <a:ext cx="1872529" cy="714375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B5E4495F-337B-E447-9C3E-57F1F8983BBA}"/>
              </a:ext>
            </a:extLst>
          </p:cNvPr>
          <p:cNvSpPr/>
          <p:nvPr/>
        </p:nvSpPr>
        <p:spPr>
          <a:xfrm rot="19394755">
            <a:off x="4684071" y="2285204"/>
            <a:ext cx="1828800" cy="714375"/>
          </a:xfrm>
          <a:prstGeom prst="righ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7038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E3577BF-70F8-FA42-92F0-968D6FA643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t="8755"/>
          <a:stretch/>
        </p:blipFill>
        <p:spPr>
          <a:xfrm>
            <a:off x="0" y="0"/>
            <a:ext cx="12191999" cy="6858001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F4ABEEA-E204-6145-A65E-B47A1E77694B}"/>
              </a:ext>
            </a:extLst>
          </p:cNvPr>
          <p:cNvSpPr txBox="1"/>
          <p:nvPr/>
        </p:nvSpPr>
        <p:spPr>
          <a:xfrm>
            <a:off x="928674" y="1896726"/>
            <a:ext cx="2776722" cy="1107996"/>
          </a:xfrm>
          <a:prstGeom prst="rect">
            <a:avLst/>
          </a:prstGeom>
          <a:solidFill>
            <a:srgbClr val="E3E7EF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rgbClr val="0B395A"/>
                </a:solidFill>
                <a:latin typeface="Helvetica" pitchFamily="2" charset="0"/>
              </a:rPr>
              <a:t>71 580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A83C343-F747-524C-891A-8163DA1FFE15}"/>
              </a:ext>
            </a:extLst>
          </p:cNvPr>
          <p:cNvSpPr txBox="1"/>
          <p:nvPr/>
        </p:nvSpPr>
        <p:spPr>
          <a:xfrm>
            <a:off x="928674" y="4505923"/>
            <a:ext cx="2776722" cy="1107996"/>
          </a:xfrm>
          <a:prstGeom prst="rect">
            <a:avLst/>
          </a:prstGeom>
          <a:solidFill>
            <a:srgbClr val="E3E7EF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rgbClr val="0B395A"/>
                </a:solidFill>
                <a:latin typeface="Helvetica" pitchFamily="2" charset="0"/>
              </a:rPr>
              <a:t>26 970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3993C5B-A85B-1544-8158-3CB5AB21C3E7}"/>
              </a:ext>
            </a:extLst>
          </p:cNvPr>
          <p:cNvSpPr txBox="1"/>
          <p:nvPr/>
        </p:nvSpPr>
        <p:spPr>
          <a:xfrm>
            <a:off x="928674" y="355046"/>
            <a:ext cx="4044697" cy="1107996"/>
          </a:xfrm>
          <a:prstGeom prst="rect">
            <a:avLst/>
          </a:prstGeom>
          <a:solidFill>
            <a:srgbClr val="E3E7EF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rgbClr val="0B395A"/>
                </a:solidFill>
                <a:latin typeface="Helvetica" pitchFamily="2" charset="0"/>
              </a:rPr>
              <a:t>ICU </a:t>
            </a:r>
            <a:r>
              <a:rPr lang="fr-FR" sz="6600" b="1" dirty="0" err="1">
                <a:solidFill>
                  <a:srgbClr val="0B395A"/>
                </a:solidFill>
                <a:latin typeface="Helvetica" pitchFamily="2" charset="0"/>
              </a:rPr>
              <a:t>stays</a:t>
            </a:r>
            <a:endParaRPr lang="fr-FR" sz="6600" b="1" dirty="0">
              <a:solidFill>
                <a:srgbClr val="0B395A"/>
              </a:solidFill>
              <a:latin typeface="Helvetica" pitchFamily="2" charset="0"/>
            </a:endParaRPr>
          </a:p>
        </p:txBody>
      </p:sp>
      <p:sp>
        <p:nvSpPr>
          <p:cNvPr id="10" name="Flèche vers le bas 9">
            <a:extLst>
              <a:ext uri="{FF2B5EF4-FFF2-40B4-BE49-F238E27FC236}">
                <a16:creationId xmlns:a16="http://schemas.microsoft.com/office/drawing/2014/main" id="{3D7B0128-9573-9347-974E-75D3D070890F}"/>
              </a:ext>
            </a:extLst>
          </p:cNvPr>
          <p:cNvSpPr/>
          <p:nvPr/>
        </p:nvSpPr>
        <p:spPr>
          <a:xfrm>
            <a:off x="2074719" y="3266118"/>
            <a:ext cx="484632" cy="978408"/>
          </a:xfrm>
          <a:prstGeom prst="downArrow">
            <a:avLst/>
          </a:prstGeom>
          <a:solidFill>
            <a:srgbClr val="0B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Helvetica" pitchFamily="2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C484D202-0D7C-C24B-A627-C987B89E54C6}"/>
              </a:ext>
            </a:extLst>
          </p:cNvPr>
          <p:cNvSpPr txBox="1"/>
          <p:nvPr/>
        </p:nvSpPr>
        <p:spPr>
          <a:xfrm>
            <a:off x="5747453" y="1896726"/>
            <a:ext cx="2201244" cy="2554545"/>
          </a:xfrm>
          <a:prstGeom prst="rect">
            <a:avLst/>
          </a:prstGeom>
          <a:solidFill>
            <a:srgbClr val="E3E7EF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3200" b="1" dirty="0">
                <a:solidFill>
                  <a:srgbClr val="0B395A"/>
                </a:solidFill>
                <a:latin typeface="Helvetica" pitchFamily="2" charset="0"/>
              </a:rPr>
              <a:t>ESRD</a:t>
            </a:r>
          </a:p>
          <a:p>
            <a:r>
              <a:rPr lang="fr-FR" sz="3200" b="1" dirty="0">
                <a:solidFill>
                  <a:srgbClr val="0B395A"/>
                </a:solidFill>
                <a:latin typeface="Helvetica" pitchFamily="2" charset="0"/>
              </a:rPr>
              <a:t>&lt; 15 </a:t>
            </a:r>
            <a:r>
              <a:rPr lang="fr-FR" sz="3200" b="1" dirty="0" err="1">
                <a:solidFill>
                  <a:srgbClr val="0B395A"/>
                </a:solidFill>
                <a:latin typeface="Helvetica" pitchFamily="2" charset="0"/>
              </a:rPr>
              <a:t>yo</a:t>
            </a:r>
            <a:endParaRPr lang="fr-FR" sz="3200" b="1" dirty="0">
              <a:solidFill>
                <a:srgbClr val="0B395A"/>
              </a:solidFill>
              <a:latin typeface="Helvetica" pitchFamily="2" charset="0"/>
            </a:endParaRPr>
          </a:p>
          <a:p>
            <a:r>
              <a:rPr lang="fr-FR" sz="3200" b="1" dirty="0">
                <a:solidFill>
                  <a:srgbClr val="0B395A"/>
                </a:solidFill>
                <a:latin typeface="Helvetica" pitchFamily="2" charset="0"/>
              </a:rPr>
              <a:t>LOS &lt; 72h</a:t>
            </a:r>
          </a:p>
          <a:p>
            <a:r>
              <a:rPr lang="fr-FR" sz="3200" b="1" dirty="0">
                <a:solidFill>
                  <a:srgbClr val="0B395A"/>
                </a:solidFill>
                <a:latin typeface="Helvetica" pitchFamily="2" charset="0"/>
              </a:rPr>
              <a:t>&lt; 3 </a:t>
            </a:r>
            <a:r>
              <a:rPr lang="fr-FR" sz="3200" b="1" dirty="0" err="1">
                <a:solidFill>
                  <a:srgbClr val="0B395A"/>
                </a:solidFill>
                <a:latin typeface="Helvetica" pitchFamily="2" charset="0"/>
              </a:rPr>
              <a:t>creat</a:t>
            </a:r>
            <a:endParaRPr lang="fr-FR" sz="3200" b="1" dirty="0">
              <a:solidFill>
                <a:srgbClr val="0B395A"/>
              </a:solidFill>
              <a:latin typeface="Helvetica" pitchFamily="2" charset="0"/>
            </a:endParaRPr>
          </a:p>
          <a:p>
            <a:r>
              <a:rPr lang="fr-FR" sz="3200" b="1" dirty="0">
                <a:solidFill>
                  <a:srgbClr val="0B395A"/>
                </a:solidFill>
                <a:latin typeface="Helvetica" pitchFamily="2" charset="0"/>
              </a:rPr>
              <a:t>RRT</a:t>
            </a:r>
          </a:p>
        </p:txBody>
      </p:sp>
    </p:spTree>
    <p:extLst>
      <p:ext uri="{BB962C8B-B14F-4D97-AF65-F5344CB8AC3E}">
        <p14:creationId xmlns:p14="http://schemas.microsoft.com/office/powerpoint/2010/main" val="2980727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FE3577BF-70F8-FA42-92F0-968D6FA643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</a:extLst>
          </a:blip>
          <a:srcRect t="8755"/>
          <a:stretch/>
        </p:blipFill>
        <p:spPr>
          <a:xfrm>
            <a:off x="0" y="0"/>
            <a:ext cx="12191999" cy="6858001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F4ABEEA-E204-6145-A65E-B47A1E77694B}"/>
              </a:ext>
            </a:extLst>
          </p:cNvPr>
          <p:cNvSpPr txBox="1"/>
          <p:nvPr/>
        </p:nvSpPr>
        <p:spPr>
          <a:xfrm>
            <a:off x="928674" y="1896726"/>
            <a:ext cx="2776722" cy="1107996"/>
          </a:xfrm>
          <a:prstGeom prst="rect">
            <a:avLst/>
          </a:prstGeom>
          <a:solidFill>
            <a:srgbClr val="E3E7EF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rgbClr val="0B395A"/>
                </a:solidFill>
                <a:latin typeface="Helvetica" pitchFamily="2" charset="0"/>
              </a:rPr>
              <a:t>71 580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A83C343-F747-524C-891A-8163DA1FFE15}"/>
              </a:ext>
            </a:extLst>
          </p:cNvPr>
          <p:cNvSpPr txBox="1"/>
          <p:nvPr/>
        </p:nvSpPr>
        <p:spPr>
          <a:xfrm>
            <a:off x="928674" y="4505923"/>
            <a:ext cx="2776722" cy="1107996"/>
          </a:xfrm>
          <a:prstGeom prst="rect">
            <a:avLst/>
          </a:prstGeom>
          <a:solidFill>
            <a:srgbClr val="E3E7EF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rgbClr val="0B395A"/>
                </a:solidFill>
                <a:latin typeface="Helvetica" pitchFamily="2" charset="0"/>
              </a:rPr>
              <a:t>26 970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C3993C5B-A85B-1544-8158-3CB5AB21C3E7}"/>
              </a:ext>
            </a:extLst>
          </p:cNvPr>
          <p:cNvSpPr txBox="1"/>
          <p:nvPr/>
        </p:nvSpPr>
        <p:spPr>
          <a:xfrm>
            <a:off x="928674" y="355046"/>
            <a:ext cx="4044697" cy="1107996"/>
          </a:xfrm>
          <a:prstGeom prst="rect">
            <a:avLst/>
          </a:prstGeom>
          <a:solidFill>
            <a:srgbClr val="E3E7EF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rgbClr val="0B395A"/>
                </a:solidFill>
                <a:latin typeface="Helvetica" pitchFamily="2" charset="0"/>
              </a:rPr>
              <a:t>ICU </a:t>
            </a:r>
            <a:r>
              <a:rPr lang="fr-FR" sz="6600" b="1" dirty="0" err="1">
                <a:solidFill>
                  <a:srgbClr val="0B395A"/>
                </a:solidFill>
                <a:latin typeface="Helvetica" pitchFamily="2" charset="0"/>
              </a:rPr>
              <a:t>stays</a:t>
            </a:r>
            <a:endParaRPr lang="fr-FR" sz="6600" b="1" dirty="0">
              <a:solidFill>
                <a:srgbClr val="0B395A"/>
              </a:solidFill>
              <a:latin typeface="Helvetica" pitchFamily="2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8A13E6C-DA4F-9E4B-9EE7-52ED992FAFAE}"/>
              </a:ext>
            </a:extLst>
          </p:cNvPr>
          <p:cNvSpPr txBox="1"/>
          <p:nvPr/>
        </p:nvSpPr>
        <p:spPr>
          <a:xfrm>
            <a:off x="5381611" y="4505922"/>
            <a:ext cx="2069797" cy="1107996"/>
          </a:xfrm>
          <a:prstGeom prst="rect">
            <a:avLst/>
          </a:prstGeom>
          <a:solidFill>
            <a:srgbClr val="E3E7EF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rgbClr val="0B395A"/>
                </a:solidFill>
                <a:latin typeface="Helvetica" pitchFamily="2" charset="0"/>
              </a:rPr>
              <a:t>280k</a:t>
            </a:r>
          </a:p>
        </p:txBody>
      </p:sp>
      <p:sp>
        <p:nvSpPr>
          <p:cNvPr id="10" name="Flèche vers le bas 9">
            <a:extLst>
              <a:ext uri="{FF2B5EF4-FFF2-40B4-BE49-F238E27FC236}">
                <a16:creationId xmlns:a16="http://schemas.microsoft.com/office/drawing/2014/main" id="{3D7B0128-9573-9347-974E-75D3D070890F}"/>
              </a:ext>
            </a:extLst>
          </p:cNvPr>
          <p:cNvSpPr/>
          <p:nvPr/>
        </p:nvSpPr>
        <p:spPr>
          <a:xfrm>
            <a:off x="2074719" y="3266118"/>
            <a:ext cx="484632" cy="978408"/>
          </a:xfrm>
          <a:prstGeom prst="downArrow">
            <a:avLst/>
          </a:prstGeom>
          <a:solidFill>
            <a:srgbClr val="0B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Helvetica" pitchFamily="2" charset="0"/>
            </a:endParaRPr>
          </a:p>
        </p:txBody>
      </p:sp>
      <p:sp>
        <p:nvSpPr>
          <p:cNvPr id="11" name="Flèche vers le bas 10">
            <a:extLst>
              <a:ext uri="{FF2B5EF4-FFF2-40B4-BE49-F238E27FC236}">
                <a16:creationId xmlns:a16="http://schemas.microsoft.com/office/drawing/2014/main" id="{8C812C80-B3BE-5B44-8FE9-27AF2F28C10A}"/>
              </a:ext>
            </a:extLst>
          </p:cNvPr>
          <p:cNvSpPr/>
          <p:nvPr/>
        </p:nvSpPr>
        <p:spPr>
          <a:xfrm rot="16200000">
            <a:off x="4391754" y="4547517"/>
            <a:ext cx="484632" cy="1024805"/>
          </a:xfrm>
          <a:prstGeom prst="downArrow">
            <a:avLst/>
          </a:prstGeom>
          <a:solidFill>
            <a:srgbClr val="0B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Helvetica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D9FEA50-F5F5-4941-8189-2BC443F964B4}"/>
              </a:ext>
            </a:extLst>
          </p:cNvPr>
          <p:cNvSpPr txBox="1"/>
          <p:nvPr/>
        </p:nvSpPr>
        <p:spPr>
          <a:xfrm>
            <a:off x="6181866" y="3004722"/>
            <a:ext cx="4326826" cy="1107996"/>
          </a:xfrm>
          <a:prstGeom prst="rect">
            <a:avLst/>
          </a:prstGeom>
          <a:solidFill>
            <a:srgbClr val="E3E7EF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6600" b="1" dirty="0" err="1">
                <a:solidFill>
                  <a:srgbClr val="0B395A"/>
                </a:solidFill>
                <a:latin typeface="Helvetica" pitchFamily="2" charset="0"/>
              </a:rPr>
              <a:t>Creatinine</a:t>
            </a:r>
            <a:endParaRPr lang="fr-FR" sz="6600" b="1" dirty="0">
              <a:solidFill>
                <a:srgbClr val="0B395A"/>
              </a:solidFill>
              <a:latin typeface="Helvetica" pitchFamily="2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5178765-64E6-AE4A-B588-F6D76BD5CFC0}"/>
              </a:ext>
            </a:extLst>
          </p:cNvPr>
          <p:cNvSpPr txBox="1"/>
          <p:nvPr/>
        </p:nvSpPr>
        <p:spPr>
          <a:xfrm>
            <a:off x="9237322" y="4505922"/>
            <a:ext cx="2069797" cy="1107996"/>
          </a:xfrm>
          <a:prstGeom prst="rect">
            <a:avLst/>
          </a:prstGeom>
          <a:solidFill>
            <a:srgbClr val="E3E7EF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6600" b="1" dirty="0">
                <a:solidFill>
                  <a:srgbClr val="0B395A"/>
                </a:solidFill>
                <a:latin typeface="Helvetica" pitchFamily="2" charset="0"/>
              </a:rPr>
              <a:t>183k</a:t>
            </a:r>
          </a:p>
        </p:txBody>
      </p:sp>
      <p:sp>
        <p:nvSpPr>
          <p:cNvPr id="17" name="Flèche vers le bas 16">
            <a:extLst>
              <a:ext uri="{FF2B5EF4-FFF2-40B4-BE49-F238E27FC236}">
                <a16:creationId xmlns:a16="http://schemas.microsoft.com/office/drawing/2014/main" id="{AEFCE389-C9BE-3C4D-A5A2-D1C4DA2D80CB}"/>
              </a:ext>
            </a:extLst>
          </p:cNvPr>
          <p:cNvSpPr/>
          <p:nvPr/>
        </p:nvSpPr>
        <p:spPr>
          <a:xfrm rot="16200000">
            <a:off x="8102963" y="4547518"/>
            <a:ext cx="484632" cy="1024805"/>
          </a:xfrm>
          <a:prstGeom prst="downArrow">
            <a:avLst/>
          </a:prstGeom>
          <a:solidFill>
            <a:srgbClr val="0B39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b="1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9694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6F67ECBD-3274-FE4E-8F0D-AC47BE62E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8798556"/>
              </p:ext>
            </p:extLst>
          </p:nvPr>
        </p:nvGraphicFramePr>
        <p:xfrm>
          <a:off x="1903412" y="919691"/>
          <a:ext cx="8478520" cy="50810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19630">
                  <a:extLst>
                    <a:ext uri="{9D8B030D-6E8A-4147-A177-3AD203B41FA5}">
                      <a16:colId xmlns:a16="http://schemas.microsoft.com/office/drawing/2014/main" val="3935482740"/>
                    </a:ext>
                  </a:extLst>
                </a:gridCol>
                <a:gridCol w="2119630">
                  <a:extLst>
                    <a:ext uri="{9D8B030D-6E8A-4147-A177-3AD203B41FA5}">
                      <a16:colId xmlns:a16="http://schemas.microsoft.com/office/drawing/2014/main" val="3797409949"/>
                    </a:ext>
                  </a:extLst>
                </a:gridCol>
                <a:gridCol w="2119630">
                  <a:extLst>
                    <a:ext uri="{9D8B030D-6E8A-4147-A177-3AD203B41FA5}">
                      <a16:colId xmlns:a16="http://schemas.microsoft.com/office/drawing/2014/main" val="1325778976"/>
                    </a:ext>
                  </a:extLst>
                </a:gridCol>
                <a:gridCol w="2119630">
                  <a:extLst>
                    <a:ext uri="{9D8B030D-6E8A-4147-A177-3AD203B41FA5}">
                      <a16:colId xmlns:a16="http://schemas.microsoft.com/office/drawing/2014/main" val="2515370815"/>
                    </a:ext>
                  </a:extLst>
                </a:gridCol>
              </a:tblGrid>
              <a:tr h="1270265">
                <a:tc>
                  <a:txBody>
                    <a:bodyPr/>
                    <a:lstStyle/>
                    <a:p>
                      <a:pPr algn="ctr"/>
                      <a:endParaRPr lang="fr-FR" sz="2800" b="0" i="0" dirty="0">
                        <a:solidFill>
                          <a:schemeClr val="bg1"/>
                        </a:solidFill>
                        <a:latin typeface="Helvetica Light" pitchFamily="2" charset="0"/>
                      </a:endParaRPr>
                    </a:p>
                  </a:txBody>
                  <a:tcPr anchor="ctr">
                    <a:solidFill>
                      <a:srgbClr val="006E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2800" b="1" i="0" dirty="0">
                        <a:solidFill>
                          <a:schemeClr val="bg1"/>
                        </a:solidFill>
                        <a:latin typeface="Helvetica Light" pitchFamily="2" charset="0"/>
                      </a:endParaRPr>
                    </a:p>
                  </a:txBody>
                  <a:tcPr anchor="ctr">
                    <a:solidFill>
                      <a:srgbClr val="006E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2800" b="1" i="0" dirty="0">
                        <a:solidFill>
                          <a:schemeClr val="bg1"/>
                        </a:solidFill>
                        <a:latin typeface="Helvetica Light" pitchFamily="2" charset="0"/>
                      </a:endParaRPr>
                    </a:p>
                  </a:txBody>
                  <a:tcPr anchor="ctr">
                    <a:solidFill>
                      <a:srgbClr val="006E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fr-FR" sz="2800" b="1" i="0" dirty="0">
                        <a:solidFill>
                          <a:schemeClr val="bg1"/>
                        </a:solidFill>
                        <a:latin typeface="Helvetica Light" pitchFamily="2" charset="0"/>
                      </a:endParaRPr>
                    </a:p>
                  </a:txBody>
                  <a:tcPr anchor="ctr">
                    <a:solidFill>
                      <a:srgbClr val="006E8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37890"/>
                  </a:ext>
                </a:extLst>
              </a:tr>
              <a:tr h="1270265">
                <a:tc>
                  <a:txBody>
                    <a:bodyPr/>
                    <a:lstStyle/>
                    <a:p>
                      <a:pPr algn="ctr"/>
                      <a:endParaRPr lang="fr-FR" sz="2800" b="0" i="0" dirty="0">
                        <a:solidFill>
                          <a:schemeClr val="bg1"/>
                        </a:solidFill>
                        <a:latin typeface="Helvetica Light" pitchFamily="2" charset="0"/>
                      </a:endParaRPr>
                    </a:p>
                  </a:txBody>
                  <a:tcPr anchor="ctr">
                    <a:solidFill>
                      <a:srgbClr val="006E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b="0" i="0" dirty="0">
                          <a:solidFill>
                            <a:schemeClr val="bg1"/>
                          </a:solidFill>
                          <a:latin typeface="Helvetica Light" pitchFamily="2" charset="0"/>
                        </a:rPr>
                        <a:t>155</a:t>
                      </a:r>
                    </a:p>
                  </a:txBody>
                  <a:tcPr anchor="ctr">
                    <a:solidFill>
                      <a:srgbClr val="006E8A">
                        <a:alpha val="3411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b="0" i="0" dirty="0">
                          <a:solidFill>
                            <a:schemeClr val="bg1"/>
                          </a:solidFill>
                          <a:latin typeface="Helvetica Light" pitchFamily="2" charset="0"/>
                        </a:rPr>
                        <a:t>158</a:t>
                      </a:r>
                    </a:p>
                  </a:txBody>
                  <a:tcPr anchor="ctr">
                    <a:solidFill>
                      <a:srgbClr val="006E8A">
                        <a:alpha val="3411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b="0" i="0" dirty="0">
                          <a:solidFill>
                            <a:schemeClr val="bg1"/>
                          </a:solidFill>
                          <a:latin typeface="Helvetica Light" pitchFamily="2" charset="0"/>
                        </a:rPr>
                        <a:t>447</a:t>
                      </a:r>
                    </a:p>
                  </a:txBody>
                  <a:tcPr anchor="ctr">
                    <a:solidFill>
                      <a:srgbClr val="006E8A">
                        <a:alpha val="3411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5923503"/>
                  </a:ext>
                </a:extLst>
              </a:tr>
              <a:tr h="1270265">
                <a:tc>
                  <a:txBody>
                    <a:bodyPr/>
                    <a:lstStyle/>
                    <a:p>
                      <a:pPr algn="ctr"/>
                      <a:endParaRPr lang="fr-FR" sz="2800" b="0" i="0">
                        <a:solidFill>
                          <a:schemeClr val="bg1"/>
                        </a:solidFill>
                        <a:latin typeface="Helvetica Light" pitchFamily="2" charset="0"/>
                      </a:endParaRPr>
                    </a:p>
                  </a:txBody>
                  <a:tcPr anchor="ctr">
                    <a:solidFill>
                      <a:srgbClr val="006E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b="0" i="0" dirty="0">
                          <a:solidFill>
                            <a:schemeClr val="bg1"/>
                          </a:solidFill>
                          <a:latin typeface="Helvetica Light" pitchFamily="2" charset="0"/>
                        </a:rPr>
                        <a:t>83</a:t>
                      </a:r>
                    </a:p>
                  </a:txBody>
                  <a:tcPr anchor="ctr">
                    <a:solidFill>
                      <a:srgbClr val="006E8A">
                        <a:alpha val="3411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b="0" i="0" dirty="0">
                          <a:solidFill>
                            <a:schemeClr val="bg1"/>
                          </a:solidFill>
                          <a:latin typeface="Helvetica Light" pitchFamily="2" charset="0"/>
                        </a:rPr>
                        <a:t>368</a:t>
                      </a:r>
                    </a:p>
                  </a:txBody>
                  <a:tcPr anchor="ctr">
                    <a:solidFill>
                      <a:srgbClr val="006E8A">
                        <a:alpha val="3411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b="0" i="0" dirty="0">
                          <a:solidFill>
                            <a:schemeClr val="bg1"/>
                          </a:solidFill>
                          <a:latin typeface="Helvetica Light" pitchFamily="2" charset="0"/>
                        </a:rPr>
                        <a:t>457</a:t>
                      </a:r>
                    </a:p>
                  </a:txBody>
                  <a:tcPr anchor="ctr">
                    <a:solidFill>
                      <a:srgbClr val="006E8A">
                        <a:alpha val="3411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6521221"/>
                  </a:ext>
                </a:extLst>
              </a:tr>
              <a:tr h="1270265">
                <a:tc>
                  <a:txBody>
                    <a:bodyPr/>
                    <a:lstStyle/>
                    <a:p>
                      <a:pPr algn="ctr"/>
                      <a:endParaRPr lang="fr-FR" sz="2800" b="0" i="0">
                        <a:solidFill>
                          <a:schemeClr val="bg1"/>
                        </a:solidFill>
                        <a:latin typeface="Helvetica Light" pitchFamily="2" charset="0"/>
                      </a:endParaRPr>
                    </a:p>
                  </a:txBody>
                  <a:tcPr anchor="ctr">
                    <a:solidFill>
                      <a:srgbClr val="006E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b="0" i="0" dirty="0">
                          <a:solidFill>
                            <a:schemeClr val="bg1"/>
                          </a:solidFill>
                          <a:latin typeface="Helvetica Light" pitchFamily="2" charset="0"/>
                        </a:rPr>
                        <a:t>50</a:t>
                      </a:r>
                    </a:p>
                  </a:txBody>
                  <a:tcPr anchor="ctr">
                    <a:solidFill>
                      <a:srgbClr val="006E8A">
                        <a:alpha val="3411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b="0" i="0" dirty="0">
                          <a:solidFill>
                            <a:schemeClr val="bg1"/>
                          </a:solidFill>
                          <a:latin typeface="Helvetica Light" pitchFamily="2" charset="0"/>
                        </a:rPr>
                        <a:t>141</a:t>
                      </a:r>
                    </a:p>
                  </a:txBody>
                  <a:tcPr anchor="ctr">
                    <a:solidFill>
                      <a:srgbClr val="006E8A">
                        <a:alpha val="34118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2800" b="0" i="0" dirty="0">
                          <a:solidFill>
                            <a:schemeClr val="bg1"/>
                          </a:solidFill>
                          <a:latin typeface="Helvetica Light" pitchFamily="2" charset="0"/>
                        </a:rPr>
                        <a:t>2842</a:t>
                      </a:r>
                    </a:p>
                  </a:txBody>
                  <a:tcPr anchor="ctr">
                    <a:solidFill>
                      <a:srgbClr val="006E8A">
                        <a:alpha val="34118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5873058"/>
                  </a:ext>
                </a:extLst>
              </a:tr>
            </a:tbl>
          </a:graphicData>
        </a:graphic>
      </p:graphicFrame>
      <p:sp>
        <p:nvSpPr>
          <p:cNvPr id="7" name="Flèche vers la droite 6">
            <a:extLst>
              <a:ext uri="{FF2B5EF4-FFF2-40B4-BE49-F238E27FC236}">
                <a16:creationId xmlns:a16="http://schemas.microsoft.com/office/drawing/2014/main" id="{A4BCB22A-3FEF-C246-BD0A-93001A596214}"/>
              </a:ext>
            </a:extLst>
          </p:cNvPr>
          <p:cNvSpPr/>
          <p:nvPr/>
        </p:nvSpPr>
        <p:spPr>
          <a:xfrm rot="19767664">
            <a:off x="2279585" y="2557463"/>
            <a:ext cx="1320865" cy="562794"/>
          </a:xfrm>
          <a:prstGeom prst="rightArrow">
            <a:avLst/>
          </a:prstGeom>
          <a:solidFill>
            <a:srgbClr val="FDC51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Flèche vers la droite 7">
            <a:extLst>
              <a:ext uri="{FF2B5EF4-FFF2-40B4-BE49-F238E27FC236}">
                <a16:creationId xmlns:a16="http://schemas.microsoft.com/office/drawing/2014/main" id="{BAD3050F-4609-9645-9095-83C596E0516D}"/>
              </a:ext>
            </a:extLst>
          </p:cNvPr>
          <p:cNvSpPr/>
          <p:nvPr/>
        </p:nvSpPr>
        <p:spPr>
          <a:xfrm rot="2080279">
            <a:off x="6480111" y="1245422"/>
            <a:ext cx="1320865" cy="562794"/>
          </a:xfrm>
          <a:prstGeom prst="rightArrow">
            <a:avLst/>
          </a:prstGeom>
          <a:solidFill>
            <a:srgbClr val="FDC51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Flèche vers la droite 9">
            <a:extLst>
              <a:ext uri="{FF2B5EF4-FFF2-40B4-BE49-F238E27FC236}">
                <a16:creationId xmlns:a16="http://schemas.microsoft.com/office/drawing/2014/main" id="{0FFA1FF9-D2E0-BF4A-8A1B-4386C4138C25}"/>
              </a:ext>
            </a:extLst>
          </p:cNvPr>
          <p:cNvSpPr/>
          <p:nvPr/>
        </p:nvSpPr>
        <p:spPr>
          <a:xfrm>
            <a:off x="2288151" y="5005323"/>
            <a:ext cx="1320865" cy="562794"/>
          </a:xfrm>
          <a:prstGeom prst="rightArrow">
            <a:avLst/>
          </a:prstGeom>
          <a:solidFill>
            <a:srgbClr val="FDC51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Flèche vers la droite 13">
            <a:extLst>
              <a:ext uri="{FF2B5EF4-FFF2-40B4-BE49-F238E27FC236}">
                <a16:creationId xmlns:a16="http://schemas.microsoft.com/office/drawing/2014/main" id="{15D2F0B4-14EC-5146-89F0-BE81AF938D19}"/>
              </a:ext>
            </a:extLst>
          </p:cNvPr>
          <p:cNvSpPr/>
          <p:nvPr/>
        </p:nvSpPr>
        <p:spPr>
          <a:xfrm rot="19767664">
            <a:off x="4446523" y="1216238"/>
            <a:ext cx="1320865" cy="562794"/>
          </a:xfrm>
          <a:prstGeom prst="rightArrow">
            <a:avLst/>
          </a:prstGeom>
          <a:solidFill>
            <a:srgbClr val="FDC51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Flèche vers la droite 14">
            <a:extLst>
              <a:ext uri="{FF2B5EF4-FFF2-40B4-BE49-F238E27FC236}">
                <a16:creationId xmlns:a16="http://schemas.microsoft.com/office/drawing/2014/main" id="{76C07837-35D5-7E42-8FED-28271E2E35BD}"/>
              </a:ext>
            </a:extLst>
          </p:cNvPr>
          <p:cNvSpPr/>
          <p:nvPr/>
        </p:nvSpPr>
        <p:spPr>
          <a:xfrm rot="2080279">
            <a:off x="2271016" y="3869504"/>
            <a:ext cx="1320865" cy="562794"/>
          </a:xfrm>
          <a:prstGeom prst="rightArrow">
            <a:avLst/>
          </a:prstGeom>
          <a:solidFill>
            <a:srgbClr val="FDC51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Flèche vers la droite 15">
            <a:extLst>
              <a:ext uri="{FF2B5EF4-FFF2-40B4-BE49-F238E27FC236}">
                <a16:creationId xmlns:a16="http://schemas.microsoft.com/office/drawing/2014/main" id="{6F5ABA69-810D-904A-9E8A-91B52ADACEF5}"/>
              </a:ext>
            </a:extLst>
          </p:cNvPr>
          <p:cNvSpPr/>
          <p:nvPr/>
        </p:nvSpPr>
        <p:spPr>
          <a:xfrm>
            <a:off x="8569888" y="1216238"/>
            <a:ext cx="1320865" cy="562794"/>
          </a:xfrm>
          <a:prstGeom prst="rightArrow">
            <a:avLst/>
          </a:prstGeom>
          <a:solidFill>
            <a:srgbClr val="FDC51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3187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7609BE21-341E-664E-B5F1-86C692C828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726" b="-1"/>
          <a:stretch/>
        </p:blipFill>
        <p:spPr>
          <a:xfrm>
            <a:off x="0" y="1"/>
            <a:ext cx="12192000" cy="8567736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AFE522-29E3-AE42-9292-15E2630A17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"/>
            <a:ext cx="12192000" cy="7658099"/>
          </a:xfrm>
          <a:solidFill>
            <a:srgbClr val="006E8A">
              <a:alpha val="18824"/>
            </a:srgbClr>
          </a:solidFill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fr-FR" sz="3600" b="1" dirty="0">
                <a:solidFill>
                  <a:srgbClr val="006E8A"/>
                </a:solidFill>
                <a:latin typeface="Helvetica" pitchFamily="2" charset="0"/>
              </a:rPr>
              <a:t>		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FR" sz="3600" b="1" dirty="0">
                <a:solidFill>
                  <a:srgbClr val="006E8A"/>
                </a:solidFill>
                <a:latin typeface="Helvetica" pitchFamily="2" charset="0"/>
              </a:rPr>
              <a:t>		</a:t>
            </a:r>
            <a:r>
              <a:rPr lang="fr-FR" sz="4000" b="1" dirty="0" err="1">
                <a:solidFill>
                  <a:srgbClr val="006E8A"/>
                </a:solidFill>
                <a:latin typeface="Helvetica" pitchFamily="2" charset="0"/>
              </a:rPr>
              <a:t>Define</a:t>
            </a: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 the </a:t>
            </a:r>
            <a:r>
              <a:rPr lang="fr-FR" sz="4000" b="1" dirty="0" err="1">
                <a:solidFill>
                  <a:srgbClr val="FFFF00"/>
                </a:solidFill>
                <a:latin typeface="Helvetica" pitchFamily="2" charset="0"/>
              </a:rPr>
              <a:t>outcome</a:t>
            </a:r>
            <a:r>
              <a:rPr lang="fr-FR" sz="4000" b="1" dirty="0">
                <a:solidFill>
                  <a:srgbClr val="FFFF00"/>
                </a:solidFill>
                <a:latin typeface="Helvetica" pitchFamily="2" charset="0"/>
              </a:rPr>
              <a:t> </a:t>
            </a: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to </a:t>
            </a:r>
            <a:r>
              <a:rPr lang="fr-FR" sz="4000" b="1" dirty="0" err="1">
                <a:solidFill>
                  <a:srgbClr val="006E8A"/>
                </a:solidFill>
                <a:latin typeface="Helvetica" pitchFamily="2" charset="0"/>
              </a:rPr>
              <a:t>predict</a:t>
            </a: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	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		</a:t>
            </a:r>
            <a:r>
              <a:rPr lang="fr-FR" sz="4000" b="1" dirty="0" err="1">
                <a:solidFill>
                  <a:srgbClr val="006E8A"/>
                </a:solidFill>
                <a:latin typeface="Helvetica" pitchFamily="2" charset="0"/>
              </a:rPr>
              <a:t>Identify</a:t>
            </a: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 the </a:t>
            </a:r>
            <a:r>
              <a:rPr lang="fr-FR" sz="4000" b="1" dirty="0" err="1">
                <a:solidFill>
                  <a:srgbClr val="006E8A"/>
                </a:solidFill>
                <a:latin typeface="Helvetica" pitchFamily="2" charset="0"/>
              </a:rPr>
              <a:t>study</a:t>
            </a: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 </a:t>
            </a:r>
            <a:r>
              <a:rPr lang="fr-FR" sz="4000" b="1" dirty="0">
                <a:solidFill>
                  <a:srgbClr val="FFFF00"/>
                </a:solidFill>
                <a:latin typeface="Helvetica" pitchFamily="2" charset="0"/>
              </a:rPr>
              <a:t>population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		</a:t>
            </a:r>
            <a:r>
              <a:rPr lang="fr-FR" sz="4000" b="1" dirty="0" err="1">
                <a:solidFill>
                  <a:srgbClr val="006E8A"/>
                </a:solidFill>
                <a:latin typeface="Helvetica" pitchFamily="2" charset="0"/>
              </a:rPr>
              <a:t>Selection</a:t>
            </a: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 of </a:t>
            </a:r>
            <a:r>
              <a:rPr lang="fr-FR" sz="4000" b="1" dirty="0" err="1">
                <a:solidFill>
                  <a:srgbClr val="FFFF00"/>
                </a:solidFill>
                <a:latin typeface="Helvetica" pitchFamily="2" charset="0"/>
              </a:rPr>
              <a:t>features</a:t>
            </a:r>
            <a:endParaRPr lang="fr-FR" sz="4000" b="1" dirty="0">
              <a:solidFill>
                <a:srgbClr val="FFFF00"/>
              </a:solidFill>
              <a:latin typeface="Helvetica" pitchFamily="2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		</a:t>
            </a:r>
            <a:r>
              <a:rPr lang="fr-FR" sz="4000" b="1" dirty="0">
                <a:solidFill>
                  <a:srgbClr val="FFFF00"/>
                </a:solidFill>
                <a:latin typeface="Helvetica" pitchFamily="2" charset="0"/>
              </a:rPr>
              <a:t>Data</a:t>
            </a: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 extraction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		</a:t>
            </a:r>
            <a:r>
              <a:rPr lang="fr-FR" sz="4000" b="1" dirty="0">
                <a:solidFill>
                  <a:srgbClr val="FFFF00"/>
                </a:solidFill>
                <a:latin typeface="Helvetica" pitchFamily="2" charset="0"/>
              </a:rPr>
              <a:t>Model</a:t>
            </a: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 building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fr-FR" sz="4000" b="1" dirty="0">
                <a:solidFill>
                  <a:srgbClr val="006E8A"/>
                </a:solidFill>
                <a:latin typeface="Helvetica" pitchFamily="2" charset="0"/>
              </a:rPr>
              <a:t>		</a:t>
            </a:r>
            <a:r>
              <a:rPr lang="fr-FR" sz="4000" b="1" dirty="0">
                <a:solidFill>
                  <a:srgbClr val="FFFF00"/>
                </a:solidFill>
                <a:latin typeface="Helvetica" pitchFamily="2" charset="0"/>
              </a:rPr>
              <a:t>Validation</a:t>
            </a:r>
          </a:p>
          <a:p>
            <a:pPr>
              <a:lnSpc>
                <a:spcPct val="150000"/>
              </a:lnSpc>
            </a:pPr>
            <a:endParaRPr lang="fr-FR" sz="4000" b="1" dirty="0">
              <a:solidFill>
                <a:srgbClr val="006E8A"/>
              </a:solidFill>
              <a:latin typeface="Helvetica" pitchFamily="2" charset="0"/>
            </a:endParaRPr>
          </a:p>
          <a:p>
            <a:pPr>
              <a:lnSpc>
                <a:spcPct val="150000"/>
              </a:lnSpc>
            </a:pPr>
            <a:endParaRPr lang="fr-FR" sz="4000" b="1" dirty="0">
              <a:solidFill>
                <a:srgbClr val="006E8A"/>
              </a:solidFill>
              <a:latin typeface="Helvetica" pitchFamily="2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55E76D5-CEA8-4940-AE28-F05C64D34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121" y="1900238"/>
            <a:ext cx="1015640" cy="99659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E7C5319F-5676-3743-9D33-24C942F65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121" y="903641"/>
            <a:ext cx="1015640" cy="996597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1291CA4E-BC88-1845-A539-5DCEA886E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787" y="2896835"/>
            <a:ext cx="1015640" cy="996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90019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37</Words>
  <Application>Microsoft Macintosh PowerPoint</Application>
  <PresentationFormat>Grand écran</PresentationFormat>
  <Paragraphs>41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Helvetica</vt:lpstr>
      <vt:lpstr>Helvetica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Romain Barthélémy</dc:creator>
  <cp:lastModifiedBy>Romain Barthélémy</cp:lastModifiedBy>
  <cp:revision>20</cp:revision>
  <cp:lastPrinted>2018-01-20T17:03:47Z</cp:lastPrinted>
  <dcterms:created xsi:type="dcterms:W3CDTF">2018-01-20T15:25:39Z</dcterms:created>
  <dcterms:modified xsi:type="dcterms:W3CDTF">2018-01-21T13:53:30Z</dcterms:modified>
</cp:coreProperties>
</file>

<file path=docProps/thumbnail.jpeg>
</file>